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0" r:id="rId4"/>
    <p:sldId id="261" r:id="rId5"/>
    <p:sldId id="262" r:id="rId6"/>
    <p:sldId id="267" r:id="rId7"/>
    <p:sldId id="263" r:id="rId8"/>
    <p:sldId id="268" r:id="rId9"/>
    <p:sldId id="270" r:id="rId10"/>
    <p:sldId id="269" r:id="rId11"/>
    <p:sldId id="265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66" r:id="rId20"/>
    <p:sldId id="278" r:id="rId21"/>
    <p:sldId id="279" r:id="rId22"/>
    <p:sldId id="280" r:id="rId23"/>
    <p:sldId id="264" r:id="rId24"/>
    <p:sldId id="281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Roboto Black" panose="020F0502020204030204" pitchFamily="34" charset="0"/>
      <p:bold r:id="rId39"/>
      <p:italic r:id="rId40"/>
      <p:boldItalic r:id="rId41"/>
    </p:embeddedFont>
    <p:embeddedFont>
      <p:font typeface="Roboto Light" panose="020F0302020204030204" pitchFamily="3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0" roundtripDataSignature="AMtx7mjYdikfEgbUP/cmoeuH5w24ibd4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  <a:srgbClr val="2D74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35"/>
    <p:restoredTop sz="94680"/>
  </p:normalViewPr>
  <p:slideViewPr>
    <p:cSldViewPr snapToGrid="0" snapToObjects="1">
      <p:cViewPr varScale="1">
        <p:scale>
          <a:sx n="182" d="100"/>
          <a:sy n="182" d="100"/>
        </p:scale>
        <p:origin x="184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7" Type="http://schemas.openxmlformats.org/officeDocument/2006/relationships/slide" Target="slides/slide6.xml"/><Relationship Id="rId71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8" Type="http://schemas.openxmlformats.org/officeDocument/2006/relationships/slide" Target="slides/slide7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7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5" name="Google Shape;21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428399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9" name="Google Shape;3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88621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51377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09590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92007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6473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69620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778023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225198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9" name="Google Shape;3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19337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2495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553945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163690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9" name="Google Shape;3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915515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30152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9" name="Google Shape;3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88891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2771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226417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9" name="Google Shape;3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46674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668484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6349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50"/>
          <p:cNvGrpSpPr/>
          <p:nvPr/>
        </p:nvGrpSpPr>
        <p:grpSpPr>
          <a:xfrm>
            <a:off x="0" y="0"/>
            <a:ext cx="12192000" cy="6858001"/>
            <a:chOff x="0" y="0"/>
            <a:chExt cx="12192000" cy="6858001"/>
          </a:xfrm>
        </p:grpSpPr>
        <p:pic>
          <p:nvPicPr>
            <p:cNvPr id="17" name="Google Shape;17;p50" descr="time lapse photography of tunnel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910140" y="1"/>
              <a:ext cx="10281860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" name="Google Shape;18;p50"/>
            <p:cNvSpPr/>
            <p:nvPr/>
          </p:nvSpPr>
          <p:spPr>
            <a:xfrm>
              <a:off x="0" y="0"/>
              <a:ext cx="12192000" cy="6858001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20000">
                  <a:schemeClr val="lt1"/>
                </a:gs>
                <a:gs pos="100000">
                  <a:srgbClr val="FFFFFF">
                    <a:alpha val="8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sp>
        <p:nvSpPr>
          <p:cNvPr id="19" name="Google Shape;19;p50"/>
          <p:cNvSpPr txBox="1">
            <a:spLocks noGrp="1"/>
          </p:cNvSpPr>
          <p:nvPr>
            <p:ph type="ctrTitle"/>
          </p:nvPr>
        </p:nvSpPr>
        <p:spPr>
          <a:xfrm>
            <a:off x="4182769" y="2656105"/>
            <a:ext cx="7171031" cy="70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Roboto Black"/>
              <a:buNone/>
              <a:defRPr sz="44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0"/>
          <p:cNvSpPr txBox="1">
            <a:spLocks noGrp="1"/>
          </p:cNvSpPr>
          <p:nvPr>
            <p:ph type="subTitle" idx="1"/>
          </p:nvPr>
        </p:nvSpPr>
        <p:spPr>
          <a:xfrm>
            <a:off x="4182769" y="3766090"/>
            <a:ext cx="7171031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0"/>
          <p:cNvSpPr txBox="1">
            <a:spLocks noGrp="1"/>
          </p:cNvSpPr>
          <p:nvPr>
            <p:ph type="ftr" idx="11"/>
          </p:nvPr>
        </p:nvSpPr>
        <p:spPr>
          <a:xfrm>
            <a:off x="4995332" y="6407149"/>
            <a:ext cx="22013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2D75B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4" name="Google Shape;24;p50"/>
          <p:cNvCxnSpPr/>
          <p:nvPr/>
        </p:nvCxnSpPr>
        <p:spPr>
          <a:xfrm>
            <a:off x="4238813" y="3561963"/>
            <a:ext cx="2123112" cy="0"/>
          </a:xfrm>
          <a:prstGeom prst="straightConnector1">
            <a:avLst/>
          </a:prstGeom>
          <a:noFill/>
          <a:ln w="31750" cap="flat" cmpd="sng">
            <a:solidFill>
              <a:srgbClr val="FCA904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5" name="Google Shape;25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37972" y="2299019"/>
            <a:ext cx="2337619" cy="1955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4947" y="6061522"/>
            <a:ext cx="636603" cy="5896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Google Shape;27;p50"/>
          <p:cNvGrpSpPr/>
          <p:nvPr/>
        </p:nvGrpSpPr>
        <p:grpSpPr>
          <a:xfrm>
            <a:off x="8196640" y="5903299"/>
            <a:ext cx="3175081" cy="471711"/>
            <a:chOff x="7723978" y="5410594"/>
            <a:chExt cx="3161287" cy="469662"/>
          </a:xfrm>
        </p:grpSpPr>
        <p:pic>
          <p:nvPicPr>
            <p:cNvPr id="28" name="Google Shape;28;p5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723978" y="5410594"/>
              <a:ext cx="467491" cy="4696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50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8292879" y="5484947"/>
              <a:ext cx="1306426" cy="3209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30;p50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9700715" y="5484947"/>
              <a:ext cx="523506" cy="3209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31;p50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0325632" y="5487365"/>
              <a:ext cx="559633" cy="31612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32" name="Google Shape;32;p50"/>
          <p:cNvCxnSpPr/>
          <p:nvPr/>
        </p:nvCxnSpPr>
        <p:spPr>
          <a:xfrm>
            <a:off x="1131348" y="6589712"/>
            <a:ext cx="3863985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3" name="Google Shape;33;p50"/>
          <p:cNvCxnSpPr/>
          <p:nvPr/>
        </p:nvCxnSpPr>
        <p:spPr>
          <a:xfrm>
            <a:off x="7196667" y="6589713"/>
            <a:ext cx="4360333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lt1"/>
            </a:gs>
            <a:gs pos="100000">
              <a:srgbClr val="D8D8D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4"/>
          <p:cNvSpPr>
            <a:spLocks noGrp="1"/>
          </p:cNvSpPr>
          <p:nvPr>
            <p:ph type="title"/>
          </p:nvPr>
        </p:nvSpPr>
        <p:spPr>
          <a:xfrm>
            <a:off x="2636668" y="3159053"/>
            <a:ext cx="6905964" cy="70273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D75B6"/>
              </a:gs>
              <a:gs pos="100000">
                <a:srgbClr val="119D96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Roboto Black"/>
              <a:buNone/>
              <a:defRPr sz="3200">
                <a:solidFill>
                  <a:srgbClr val="F2F2F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4"/>
          <p:cNvSpPr txBox="1">
            <a:spLocks noGrp="1"/>
          </p:cNvSpPr>
          <p:nvPr>
            <p:ph type="body" idx="1"/>
          </p:nvPr>
        </p:nvSpPr>
        <p:spPr>
          <a:xfrm>
            <a:off x="2636668" y="4063016"/>
            <a:ext cx="6905964" cy="76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4"/>
          <p:cNvSpPr txBox="1">
            <a:spLocks noGrp="1"/>
          </p:cNvSpPr>
          <p:nvPr>
            <p:ph type="ftr" idx="11"/>
          </p:nvPr>
        </p:nvSpPr>
        <p:spPr>
          <a:xfrm>
            <a:off x="5029200" y="63880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2D75B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5" name="Google Shape;55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23686" y="2167617"/>
            <a:ext cx="944628" cy="790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4947" y="6061522"/>
            <a:ext cx="636603" cy="589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54"/>
          <p:cNvCxnSpPr/>
          <p:nvPr/>
        </p:nvCxnSpPr>
        <p:spPr>
          <a:xfrm>
            <a:off x="1131348" y="6570661"/>
            <a:ext cx="3863985" cy="1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8" name="Google Shape;58;p54"/>
          <p:cNvCxnSpPr/>
          <p:nvPr/>
        </p:nvCxnSpPr>
        <p:spPr>
          <a:xfrm>
            <a:off x="7196667" y="6570661"/>
            <a:ext cx="4360333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49"/>
          <p:cNvGrpSpPr/>
          <p:nvPr/>
        </p:nvGrpSpPr>
        <p:grpSpPr>
          <a:xfrm>
            <a:off x="0" y="0"/>
            <a:ext cx="12192000" cy="6858001"/>
            <a:chOff x="0" y="0"/>
            <a:chExt cx="12192000" cy="6858001"/>
          </a:xfrm>
        </p:grpSpPr>
        <p:pic>
          <p:nvPicPr>
            <p:cNvPr id="162" name="Google Shape;162;p49" descr="time lapse photography of tunnel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910140" y="1"/>
              <a:ext cx="10281860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3" name="Google Shape;163;p49"/>
            <p:cNvSpPr/>
            <p:nvPr/>
          </p:nvSpPr>
          <p:spPr>
            <a:xfrm>
              <a:off x="0" y="0"/>
              <a:ext cx="12192000" cy="6858001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20000">
                  <a:schemeClr val="lt1"/>
                </a:gs>
                <a:gs pos="100000">
                  <a:srgbClr val="FFFFFF">
                    <a:alpha val="8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pic>
        <p:nvPicPr>
          <p:cNvPr id="164" name="Google Shape;164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9344" y="1092199"/>
            <a:ext cx="1659728" cy="1388407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49"/>
          <p:cNvSpPr txBox="1">
            <a:spLocks noGrp="1"/>
          </p:cNvSpPr>
          <p:nvPr>
            <p:ph type="ctrTitle"/>
          </p:nvPr>
        </p:nvSpPr>
        <p:spPr>
          <a:xfrm>
            <a:off x="1059344" y="3237232"/>
            <a:ext cx="9608656" cy="70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Roboto Black"/>
              <a:buNone/>
              <a:defRPr sz="44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49"/>
          <p:cNvSpPr txBox="1">
            <a:spLocks noGrp="1"/>
          </p:cNvSpPr>
          <p:nvPr>
            <p:ph type="subTitle" idx="1"/>
          </p:nvPr>
        </p:nvSpPr>
        <p:spPr>
          <a:xfrm>
            <a:off x="1059344" y="4168698"/>
            <a:ext cx="9608656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7" name="Google Shape;167;p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49"/>
          <p:cNvSpPr txBox="1">
            <a:spLocks noGrp="1"/>
          </p:cNvSpPr>
          <p:nvPr>
            <p:ph type="ftr" idx="11"/>
          </p:nvPr>
        </p:nvSpPr>
        <p:spPr>
          <a:xfrm>
            <a:off x="4995333" y="6407149"/>
            <a:ext cx="220133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2D75B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0" name="Google Shape;170;p49"/>
          <p:cNvCxnSpPr/>
          <p:nvPr/>
        </p:nvCxnSpPr>
        <p:spPr>
          <a:xfrm>
            <a:off x="1115388" y="4053830"/>
            <a:ext cx="2123112" cy="0"/>
          </a:xfrm>
          <a:prstGeom prst="straightConnector1">
            <a:avLst/>
          </a:prstGeom>
          <a:noFill/>
          <a:ln w="31750" cap="flat" cmpd="sng">
            <a:solidFill>
              <a:srgbClr val="FCA904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71" name="Google Shape;171;p49"/>
          <p:cNvGrpSpPr/>
          <p:nvPr/>
        </p:nvGrpSpPr>
        <p:grpSpPr>
          <a:xfrm>
            <a:off x="8196640" y="5903299"/>
            <a:ext cx="3175081" cy="471711"/>
            <a:chOff x="7723978" y="5410594"/>
            <a:chExt cx="3161287" cy="469662"/>
          </a:xfrm>
        </p:grpSpPr>
        <p:pic>
          <p:nvPicPr>
            <p:cNvPr id="172" name="Google Shape;172;p4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723978" y="5410594"/>
              <a:ext cx="467491" cy="4696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4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292879" y="5484947"/>
              <a:ext cx="1306426" cy="3209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49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700715" y="5484947"/>
              <a:ext cx="523506" cy="3209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49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325632" y="5487365"/>
              <a:ext cx="559633" cy="31612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76" name="Google Shape;176;p49"/>
          <p:cNvCxnSpPr/>
          <p:nvPr/>
        </p:nvCxnSpPr>
        <p:spPr>
          <a:xfrm>
            <a:off x="1131348" y="6589712"/>
            <a:ext cx="3863985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7" name="Google Shape;177;p4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34947" y="6061522"/>
            <a:ext cx="636603" cy="589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49"/>
          <p:cNvCxnSpPr/>
          <p:nvPr/>
        </p:nvCxnSpPr>
        <p:spPr>
          <a:xfrm>
            <a:off x="7196667" y="6589713"/>
            <a:ext cx="4360333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3"/>
          <p:cNvSpPr/>
          <p:nvPr/>
        </p:nvSpPr>
        <p:spPr>
          <a:xfrm>
            <a:off x="0" y="0"/>
            <a:ext cx="4084109" cy="6858000"/>
          </a:xfrm>
          <a:prstGeom prst="rect">
            <a:avLst/>
          </a:prstGeom>
          <a:gradFill>
            <a:gsLst>
              <a:gs pos="0">
                <a:srgbClr val="2D75B6"/>
              </a:gs>
              <a:gs pos="100000">
                <a:srgbClr val="4AB9C4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81" name="Google Shape;181;p63"/>
          <p:cNvCxnSpPr/>
          <p:nvPr/>
        </p:nvCxnSpPr>
        <p:spPr>
          <a:xfrm>
            <a:off x="4084109" y="0"/>
            <a:ext cx="0" cy="6858000"/>
          </a:xfrm>
          <a:prstGeom prst="straightConnector1">
            <a:avLst/>
          </a:prstGeom>
          <a:noFill/>
          <a:ln w="31750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2" name="Google Shape;182;p63"/>
          <p:cNvSpPr txBox="1">
            <a:spLocks noGrp="1"/>
          </p:cNvSpPr>
          <p:nvPr>
            <p:ph type="title"/>
          </p:nvPr>
        </p:nvSpPr>
        <p:spPr>
          <a:xfrm>
            <a:off x="609600" y="316943"/>
            <a:ext cx="3154532" cy="867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2800"/>
              <a:buFont typeface="Roboto"/>
              <a:buNone/>
              <a:defRPr sz="2800" b="1">
                <a:solidFill>
                  <a:srgbClr val="1F386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63"/>
          <p:cNvSpPr txBox="1">
            <a:spLocks noGrp="1"/>
          </p:cNvSpPr>
          <p:nvPr>
            <p:ph type="body" idx="1"/>
          </p:nvPr>
        </p:nvSpPr>
        <p:spPr>
          <a:xfrm>
            <a:off x="609600" y="1501816"/>
            <a:ext cx="315453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4" name="Google Shape;184;p63"/>
          <p:cNvSpPr txBox="1">
            <a:spLocks noGrp="1"/>
          </p:cNvSpPr>
          <p:nvPr>
            <p:ph type="body" idx="2"/>
          </p:nvPr>
        </p:nvSpPr>
        <p:spPr>
          <a:xfrm>
            <a:off x="4454013" y="1501816"/>
            <a:ext cx="689978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5" name="Google Shape;185;p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63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7" name="Google Shape;187;p63"/>
          <p:cNvSpPr/>
          <p:nvPr/>
        </p:nvSpPr>
        <p:spPr>
          <a:xfrm>
            <a:off x="369904" y="338154"/>
            <a:ext cx="239696" cy="239696"/>
          </a:xfrm>
          <a:custGeom>
            <a:avLst/>
            <a:gdLst/>
            <a:ahLst/>
            <a:cxnLst/>
            <a:rect l="l" t="t" r="r" b="b"/>
            <a:pathLst>
              <a:path w="464457" h="464457" extrusionOk="0">
                <a:moveTo>
                  <a:pt x="0" y="0"/>
                </a:moveTo>
                <a:lnTo>
                  <a:pt x="464457" y="0"/>
                </a:lnTo>
                <a:lnTo>
                  <a:pt x="0" y="464457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88" name="Google Shape;188;p6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18800" y="365125"/>
            <a:ext cx="635000" cy="531196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63"/>
          <p:cNvSpPr txBox="1">
            <a:spLocks noGrp="1"/>
          </p:cNvSpPr>
          <p:nvPr>
            <p:ph type="body" idx="3"/>
          </p:nvPr>
        </p:nvSpPr>
        <p:spPr>
          <a:xfrm>
            <a:off x="4454012" y="338153"/>
            <a:ext cx="6097873" cy="846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b="1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90" name="Google Shape;190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4947" y="6061522"/>
            <a:ext cx="636603" cy="589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1" name="Google Shape;191;p63"/>
          <p:cNvCxnSpPr/>
          <p:nvPr/>
        </p:nvCxnSpPr>
        <p:spPr>
          <a:xfrm>
            <a:off x="1131348" y="6575994"/>
            <a:ext cx="10129421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2" name="Google Shape;192;p63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2D75B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_WITH_CAPTION_TEXT 2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4"/>
          <p:cNvSpPr/>
          <p:nvPr/>
        </p:nvSpPr>
        <p:spPr>
          <a:xfrm>
            <a:off x="798449" y="1405533"/>
            <a:ext cx="4954651" cy="4414926"/>
          </a:xfrm>
          <a:prstGeom prst="rect">
            <a:avLst/>
          </a:prstGeom>
          <a:gradFill>
            <a:gsLst>
              <a:gs pos="0">
                <a:srgbClr val="F16D19"/>
              </a:gs>
              <a:gs pos="100000">
                <a:srgbClr val="FCA904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95" name="Google Shape;195;p64"/>
          <p:cNvSpPr txBox="1">
            <a:spLocks noGrp="1"/>
          </p:cNvSpPr>
          <p:nvPr>
            <p:ph type="title"/>
          </p:nvPr>
        </p:nvSpPr>
        <p:spPr>
          <a:xfrm>
            <a:off x="839788" y="747076"/>
            <a:ext cx="4913312" cy="512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64"/>
          <p:cNvSpPr>
            <a:spLocks noGrp="1"/>
          </p:cNvSpPr>
          <p:nvPr>
            <p:ph type="pic" idx="2"/>
          </p:nvPr>
        </p:nvSpPr>
        <p:spPr>
          <a:xfrm>
            <a:off x="6054570" y="1707202"/>
            <a:ext cx="5300817" cy="381159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64"/>
          <p:cNvSpPr txBox="1">
            <a:spLocks noGrp="1"/>
          </p:cNvSpPr>
          <p:nvPr>
            <p:ph type="body" idx="1"/>
          </p:nvPr>
        </p:nvSpPr>
        <p:spPr>
          <a:xfrm>
            <a:off x="1056270" y="1707202"/>
            <a:ext cx="443900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8" name="Google Shape;198;p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6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0" name="Google Shape;200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18800" y="365125"/>
            <a:ext cx="635000" cy="531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4947" y="6061522"/>
            <a:ext cx="636603" cy="589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2" name="Google Shape;202;p64"/>
          <p:cNvCxnSpPr/>
          <p:nvPr/>
        </p:nvCxnSpPr>
        <p:spPr>
          <a:xfrm>
            <a:off x="1131348" y="6575994"/>
            <a:ext cx="10129421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3" name="Google Shape;203;p6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2D75B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5"/>
          <p:cNvSpPr txBox="1">
            <a:spLocks noGrp="1"/>
          </p:cNvSpPr>
          <p:nvPr>
            <p:ph type="title"/>
          </p:nvPr>
        </p:nvSpPr>
        <p:spPr>
          <a:xfrm>
            <a:off x="838200" y="916668"/>
            <a:ext cx="10515600" cy="578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Roboto Black"/>
              <a:buNone/>
              <a:defRPr sz="32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65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8" name="Google Shape;208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807139" y="267988"/>
            <a:ext cx="577722" cy="48328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65"/>
          <p:cNvSpPr txBox="1">
            <a:spLocks noGrp="1"/>
          </p:cNvSpPr>
          <p:nvPr>
            <p:ph type="body" idx="1"/>
          </p:nvPr>
        </p:nvSpPr>
        <p:spPr>
          <a:xfrm>
            <a:off x="838200" y="1776484"/>
            <a:ext cx="10515600" cy="4141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>
                <a:solidFill>
                  <a:srgbClr val="3F3F3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>
                <a:solidFill>
                  <a:srgbClr val="3F3F3F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 sz="1600"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 sz="1400"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 sz="1400"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10" name="Google Shape;210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4947" y="6061522"/>
            <a:ext cx="636603" cy="589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p65"/>
          <p:cNvCxnSpPr/>
          <p:nvPr/>
        </p:nvCxnSpPr>
        <p:spPr>
          <a:xfrm>
            <a:off x="1131348" y="6575994"/>
            <a:ext cx="10129421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65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2D75B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  <a:defRPr sz="36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1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" name="Google Shape;38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18800" y="365125"/>
            <a:ext cx="635000" cy="531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4947" y="6061522"/>
            <a:ext cx="636603" cy="589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" name="Google Shape;40;p51"/>
          <p:cNvCxnSpPr/>
          <p:nvPr/>
        </p:nvCxnSpPr>
        <p:spPr>
          <a:xfrm>
            <a:off x="1131348" y="6575994"/>
            <a:ext cx="10129421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1" name="Google Shape;41;p51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2D75B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7247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2" name="Google Shape;12;p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3" name="Google Shape;13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4" name="Google Shape;14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"/>
          <p:cNvSpPr txBox="1">
            <a:spLocks noGrp="1"/>
          </p:cNvSpPr>
          <p:nvPr>
            <p:ph type="ctrTitle"/>
          </p:nvPr>
        </p:nvSpPr>
        <p:spPr>
          <a:xfrm>
            <a:off x="4182769" y="2656105"/>
            <a:ext cx="7171031" cy="70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>
              <a:lnSpc>
                <a:spcPct val="100000"/>
              </a:lnSpc>
              <a:buClr>
                <a:srgbClr val="365CAA"/>
              </a:buClr>
              <a:buSzPts val="4000"/>
            </a:pPr>
            <a:r>
              <a:rPr lang="en-US" sz="4000" dirty="0">
                <a:solidFill>
                  <a:srgbClr val="365CAA"/>
                </a:solidFill>
              </a:rPr>
              <a:t>Accelerating Scientific Workflows on HPC Platforms with In Situ Processing</a:t>
            </a:r>
          </a:p>
        </p:txBody>
      </p:sp>
      <p:sp>
        <p:nvSpPr>
          <p:cNvPr id="218" name="Google Shape;218;p3"/>
          <p:cNvSpPr txBox="1">
            <a:spLocks noGrp="1"/>
          </p:cNvSpPr>
          <p:nvPr>
            <p:ph type="subTitle" idx="1"/>
          </p:nvPr>
        </p:nvSpPr>
        <p:spPr>
          <a:xfrm>
            <a:off x="4182769" y="3766090"/>
            <a:ext cx="7171031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5CAA"/>
              </a:buClr>
              <a:buSzPts val="4000"/>
              <a:buNone/>
            </a:pPr>
            <a:r>
              <a:rPr lang="en-US" sz="4000" b="1" dirty="0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rPr>
              <a:t>Loïc Pottier</a:t>
            </a:r>
            <a:br>
              <a:rPr lang="en-US" dirty="0">
                <a:solidFill>
                  <a:srgbClr val="365CAA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dirty="0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University of Southern California, School of Engineering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rPr lang="en-US" dirty="0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Information Sciences Institute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rPr lang="en-US" dirty="0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rPr>
              <a:t>lpottier@isi.edu</a:t>
            </a:r>
            <a:endParaRPr dirty="0">
              <a:solidFill>
                <a:srgbClr val="7F7F7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9" name="Google Shape;219;p3"/>
          <p:cNvSpPr txBox="1">
            <a:spLocks noGrp="1"/>
          </p:cNvSpPr>
          <p:nvPr>
            <p:ph type="ftr" idx="11"/>
          </p:nvPr>
        </p:nvSpPr>
        <p:spPr>
          <a:xfrm>
            <a:off x="4995332" y="6407149"/>
            <a:ext cx="22013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20" name="Google Shape;22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Integration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78797B-8647-8242-BE51-365DB0E65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294" y="1225907"/>
            <a:ext cx="10921412" cy="440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39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"/>
          <p:cNvSpPr>
            <a:spLocks noGrp="1"/>
          </p:cNvSpPr>
          <p:nvPr>
            <p:ph type="title"/>
          </p:nvPr>
        </p:nvSpPr>
        <p:spPr>
          <a:xfrm>
            <a:off x="2636668" y="3159053"/>
            <a:ext cx="6905964" cy="70273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D75B6"/>
              </a:gs>
              <a:gs pos="100000">
                <a:srgbClr val="119D96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80"/>
              <a:buFont typeface="Roboto Black"/>
              <a:buNone/>
            </a:pPr>
            <a:r>
              <a:rPr lang="en-US" sz="2592" dirty="0"/>
              <a:t>Experimental Setup</a:t>
            </a:r>
            <a:endParaRPr sz="2880" dirty="0"/>
          </a:p>
        </p:txBody>
      </p:sp>
      <p:sp>
        <p:nvSpPr>
          <p:cNvPr id="392" name="Google Shape;392;p7"/>
          <p:cNvSpPr txBox="1">
            <a:spLocks noGrp="1"/>
          </p:cNvSpPr>
          <p:nvPr>
            <p:ph type="ftr" idx="11"/>
          </p:nvPr>
        </p:nvSpPr>
        <p:spPr>
          <a:xfrm>
            <a:off x="5029200" y="63880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393" name="Google Shape;393;p7"/>
          <p:cNvSpPr txBox="1">
            <a:spLocks noGrp="1"/>
          </p:cNvSpPr>
          <p:nvPr>
            <p:ph type="sldNum" idx="12"/>
          </p:nvPr>
        </p:nvSpPr>
        <p:spPr>
          <a:xfrm>
            <a:off x="916874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2635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Platform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pSp>
        <p:nvGrpSpPr>
          <p:cNvPr id="9" name="Google Shape;246;p4">
            <a:extLst>
              <a:ext uri="{FF2B5EF4-FFF2-40B4-BE49-F238E27FC236}">
                <a16:creationId xmlns:a16="http://schemas.microsoft.com/office/drawing/2014/main" id="{ADBB88B1-89D5-E442-8C4C-2D72574D5016}"/>
              </a:ext>
            </a:extLst>
          </p:cNvPr>
          <p:cNvGrpSpPr/>
          <p:nvPr/>
        </p:nvGrpSpPr>
        <p:grpSpPr>
          <a:xfrm>
            <a:off x="1565508" y="1926549"/>
            <a:ext cx="9047128" cy="2354741"/>
            <a:chOff x="5729284" y="1434032"/>
            <a:chExt cx="5455904" cy="426338"/>
          </a:xfrm>
        </p:grpSpPr>
        <p:sp>
          <p:nvSpPr>
            <p:cNvPr id="10" name="Google Shape;247;p4">
              <a:extLst>
                <a:ext uri="{FF2B5EF4-FFF2-40B4-BE49-F238E27FC236}">
                  <a16:creationId xmlns:a16="http://schemas.microsoft.com/office/drawing/2014/main" id="{962D9205-8A27-7E4F-B36E-99714A591F68}"/>
                </a:ext>
              </a:extLst>
            </p:cNvPr>
            <p:cNvSpPr/>
            <p:nvPr/>
          </p:nvSpPr>
          <p:spPr>
            <a:xfrm>
              <a:off x="5737640" y="1434032"/>
              <a:ext cx="5447548" cy="108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Cori</a:t>
              </a: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 at National Energy Research Scientific Computing Center (NERSC)</a:t>
              </a:r>
            </a:p>
          </p:txBody>
        </p:sp>
        <p:sp>
          <p:nvSpPr>
            <p:cNvPr id="11" name="Google Shape;248;p4">
              <a:extLst>
                <a:ext uri="{FF2B5EF4-FFF2-40B4-BE49-F238E27FC236}">
                  <a16:creationId xmlns:a16="http://schemas.microsoft.com/office/drawing/2014/main" id="{31535C6B-4AE5-674F-91C1-E00802AD7F74}"/>
                </a:ext>
              </a:extLst>
            </p:cNvPr>
            <p:cNvSpPr/>
            <p:nvPr/>
          </p:nvSpPr>
          <p:spPr>
            <a:xfrm>
              <a:off x="5729284" y="1506182"/>
              <a:ext cx="5447548" cy="108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Cray XC40 with:</a:t>
              </a:r>
            </a:p>
          </p:txBody>
        </p:sp>
        <p:sp>
          <p:nvSpPr>
            <p:cNvPr id="12" name="Google Shape;249;p4">
              <a:extLst>
                <a:ext uri="{FF2B5EF4-FFF2-40B4-BE49-F238E27FC236}">
                  <a16:creationId xmlns:a16="http://schemas.microsoft.com/office/drawing/2014/main" id="{20B47A7A-05B0-344F-AC26-3344A7D79630}"/>
                </a:ext>
              </a:extLst>
            </p:cNvPr>
            <p:cNvSpPr/>
            <p:nvPr/>
          </p:nvSpPr>
          <p:spPr>
            <a:xfrm>
              <a:off x="5729284" y="1802627"/>
              <a:ext cx="5447548" cy="577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Pegasus</a:t>
              </a:r>
              <a:r>
                <a:rPr lang="en-US" sz="16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submits to </a:t>
              </a:r>
              <a:r>
                <a:rPr lang="en-US" sz="16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Slurm</a:t>
              </a:r>
              <a:endPara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" name="Google Shape;248;p4">
            <a:extLst>
              <a:ext uri="{FF2B5EF4-FFF2-40B4-BE49-F238E27FC236}">
                <a16:creationId xmlns:a16="http://schemas.microsoft.com/office/drawing/2014/main" id="{1AB8F380-94E0-DA48-9D81-7CE4281717C3}"/>
              </a:ext>
            </a:extLst>
          </p:cNvPr>
          <p:cNvSpPr/>
          <p:nvPr/>
        </p:nvSpPr>
        <p:spPr>
          <a:xfrm>
            <a:off x="1949619" y="2735116"/>
            <a:ext cx="7325835" cy="81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2 Intel Xeon E5-2698 v3 (16 cores each)</a:t>
            </a:r>
          </a:p>
          <a:p>
            <a:pPr marL="28575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128 GB of DRAM</a:t>
            </a:r>
          </a:p>
          <a:p>
            <a:pPr marL="28575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Cray Aries interconnection network</a:t>
            </a:r>
          </a:p>
        </p:txBody>
      </p:sp>
      <p:sp>
        <p:nvSpPr>
          <p:cNvPr id="14" name="Google Shape;249;p4">
            <a:extLst>
              <a:ext uri="{FF2B5EF4-FFF2-40B4-BE49-F238E27FC236}">
                <a16:creationId xmlns:a16="http://schemas.microsoft.com/office/drawing/2014/main" id="{D2DD1D94-39DE-7945-BD68-A5BE81DD14AF}"/>
              </a:ext>
            </a:extLst>
          </p:cNvPr>
          <p:cNvSpPr/>
          <p:nvPr/>
        </p:nvSpPr>
        <p:spPr>
          <a:xfrm>
            <a:off x="1579362" y="3594963"/>
            <a:ext cx="9033272" cy="31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b="1" dirty="0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Only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CPU nodes in this work</a:t>
            </a:r>
          </a:p>
        </p:txBody>
      </p:sp>
    </p:spTree>
    <p:extLst>
      <p:ext uri="{BB962C8B-B14F-4D97-AF65-F5344CB8AC3E}">
        <p14:creationId xmlns:p14="http://schemas.microsoft.com/office/powerpoint/2010/main" val="3070592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SyntheticIO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6AE909-5CF9-5842-9DC1-0E3C79EBA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400" y="3429000"/>
            <a:ext cx="8887200" cy="2223622"/>
          </a:xfrm>
          <a:prstGeom prst="rect">
            <a:avLst/>
          </a:prstGeom>
        </p:spPr>
      </p:pic>
      <p:grpSp>
        <p:nvGrpSpPr>
          <p:cNvPr id="7" name="Google Shape;246;p4">
            <a:extLst>
              <a:ext uri="{FF2B5EF4-FFF2-40B4-BE49-F238E27FC236}">
                <a16:creationId xmlns:a16="http://schemas.microsoft.com/office/drawing/2014/main" id="{805B3CF8-49F2-2F4B-ACA4-C4846E453036}"/>
              </a:ext>
            </a:extLst>
          </p:cNvPr>
          <p:cNvGrpSpPr/>
          <p:nvPr/>
        </p:nvGrpSpPr>
        <p:grpSpPr>
          <a:xfrm>
            <a:off x="1506328" y="1711358"/>
            <a:ext cx="9033272" cy="1326799"/>
            <a:chOff x="5737640" y="1434032"/>
            <a:chExt cx="5447548" cy="143157"/>
          </a:xfrm>
        </p:grpSpPr>
        <p:sp>
          <p:nvSpPr>
            <p:cNvPr id="8" name="Google Shape;247;p4">
              <a:extLst>
                <a:ext uri="{FF2B5EF4-FFF2-40B4-BE49-F238E27FC236}">
                  <a16:creationId xmlns:a16="http://schemas.microsoft.com/office/drawing/2014/main" id="{2D6C3D3A-E7C8-8D4F-89EA-EF0E851A10E4}"/>
                </a:ext>
              </a:extLst>
            </p:cNvPr>
            <p:cNvSpPr/>
            <p:nvPr/>
          </p:nvSpPr>
          <p:spPr>
            <a:xfrm>
              <a:off x="5737640" y="1434032"/>
              <a:ext cx="5447548" cy="344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Each job </a:t>
              </a:r>
              <a:r>
                <a:rPr lang="en-US" sz="16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reads/writes</a:t>
              </a: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 a file of x GB (x ∈ {1, 2, 4, 8, 16})</a:t>
              </a:r>
            </a:p>
          </p:txBody>
        </p:sp>
        <p:sp>
          <p:nvSpPr>
            <p:cNvPr id="9" name="Google Shape;248;p4">
              <a:extLst>
                <a:ext uri="{FF2B5EF4-FFF2-40B4-BE49-F238E27FC236}">
                  <a16:creationId xmlns:a16="http://schemas.microsoft.com/office/drawing/2014/main" id="{68F18071-5FBE-9D47-924E-71CCC4F40295}"/>
                </a:ext>
              </a:extLst>
            </p:cNvPr>
            <p:cNvSpPr/>
            <p:nvPr/>
          </p:nvSpPr>
          <p:spPr>
            <a:xfrm>
              <a:off x="5737640" y="1488405"/>
              <a:ext cx="5447548" cy="344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Each job </a:t>
              </a:r>
              <a:r>
                <a:rPr lang="en-US" sz="16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sleeps</a:t>
              </a: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 for 2 seconds per GB written</a:t>
              </a:r>
            </a:p>
          </p:txBody>
        </p:sp>
        <p:sp>
          <p:nvSpPr>
            <p:cNvPr id="10" name="Google Shape;249;p4">
              <a:extLst>
                <a:ext uri="{FF2B5EF4-FFF2-40B4-BE49-F238E27FC236}">
                  <a16:creationId xmlns:a16="http://schemas.microsoft.com/office/drawing/2014/main" id="{3311FA44-2B2C-264B-82FE-E2BF616A8A4E}"/>
                </a:ext>
              </a:extLst>
            </p:cNvPr>
            <p:cNvSpPr/>
            <p:nvPr/>
          </p:nvSpPr>
          <p:spPr>
            <a:xfrm>
              <a:off x="5737640" y="1542778"/>
              <a:ext cx="5447548" cy="344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We cluster </a:t>
              </a:r>
              <a:r>
                <a:rPr lang="en-US" sz="16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all jobs together </a:t>
              </a: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(one cluster)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6845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Genome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387A25-E927-324C-8528-8AD473699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746" y="1253997"/>
            <a:ext cx="8134507" cy="489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25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Execution time breakdown for Genome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73F997-C369-814B-9785-C494541A3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751" y="1151317"/>
            <a:ext cx="6860498" cy="510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069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I/O characteristics for </a:t>
            </a:r>
            <a:r>
              <a:rPr lang="en-US" i="1" dirty="0" err="1"/>
              <a:t>Inds</a:t>
            </a:r>
            <a:r>
              <a:rPr lang="en-US" dirty="0"/>
              <a:t> jobs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1B5F2E-0B66-B146-AC79-1DE973C7D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096" y="1871183"/>
            <a:ext cx="10125808" cy="311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16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Job clustering for Genome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E46FD5-B94E-4049-A9FB-AF1F0BAB9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511" y="1040400"/>
            <a:ext cx="4756978" cy="477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655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Execution scenarios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grpSp>
        <p:nvGrpSpPr>
          <p:cNvPr id="5" name="Google Shape;246;p4">
            <a:extLst>
              <a:ext uri="{FF2B5EF4-FFF2-40B4-BE49-F238E27FC236}">
                <a16:creationId xmlns:a16="http://schemas.microsoft.com/office/drawing/2014/main" id="{20DDFD19-D56F-304B-AF63-CA1193D905DF}"/>
              </a:ext>
            </a:extLst>
          </p:cNvPr>
          <p:cNvGrpSpPr/>
          <p:nvPr/>
        </p:nvGrpSpPr>
        <p:grpSpPr>
          <a:xfrm>
            <a:off x="1275818" y="2301779"/>
            <a:ext cx="9640364" cy="2562213"/>
            <a:chOff x="5729284" y="1434032"/>
            <a:chExt cx="5455904" cy="197297"/>
          </a:xfrm>
        </p:grpSpPr>
        <p:sp>
          <p:nvSpPr>
            <p:cNvPr id="6" name="Google Shape;247;p4">
              <a:extLst>
                <a:ext uri="{FF2B5EF4-FFF2-40B4-BE49-F238E27FC236}">
                  <a16:creationId xmlns:a16="http://schemas.microsoft.com/office/drawing/2014/main" id="{C0E2B26D-62AD-E145-BF09-BDF3CA0D97E5}"/>
                </a:ext>
              </a:extLst>
            </p:cNvPr>
            <p:cNvSpPr/>
            <p:nvPr/>
          </p:nvSpPr>
          <p:spPr>
            <a:xfrm>
              <a:off x="5737640" y="1434032"/>
              <a:ext cx="5447548" cy="292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20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Vanilla</a:t>
              </a:r>
              <a:r>
                <a:rPr lang="en-US" sz="20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: Baseline scenario, no job clustering and file-based communications</a:t>
              </a:r>
            </a:p>
          </p:txBody>
        </p:sp>
        <p:sp>
          <p:nvSpPr>
            <p:cNvPr id="7" name="Google Shape;248;p4">
              <a:extLst>
                <a:ext uri="{FF2B5EF4-FFF2-40B4-BE49-F238E27FC236}">
                  <a16:creationId xmlns:a16="http://schemas.microsoft.com/office/drawing/2014/main" id="{8F2492DC-F00D-6C49-987C-0617AC308CB8}"/>
                </a:ext>
              </a:extLst>
            </p:cNvPr>
            <p:cNvSpPr/>
            <p:nvPr/>
          </p:nvSpPr>
          <p:spPr>
            <a:xfrm>
              <a:off x="5733462" y="1494332"/>
              <a:ext cx="5447548" cy="52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20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PMC</a:t>
              </a:r>
              <a:r>
                <a:rPr lang="en-US" sz="20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: Leverages Pegasus-MPI-Cluster (PMC) to execute portion of the workflow (sub-workflow)</a:t>
              </a:r>
            </a:p>
          </p:txBody>
        </p:sp>
        <p:sp>
          <p:nvSpPr>
            <p:cNvPr id="8" name="Google Shape;249;p4">
              <a:extLst>
                <a:ext uri="{FF2B5EF4-FFF2-40B4-BE49-F238E27FC236}">
                  <a16:creationId xmlns:a16="http://schemas.microsoft.com/office/drawing/2014/main" id="{721D5DBC-7ECB-2443-9D08-2101ADCB2F3B}"/>
                </a:ext>
              </a:extLst>
            </p:cNvPr>
            <p:cNvSpPr/>
            <p:nvPr/>
          </p:nvSpPr>
          <p:spPr>
            <a:xfrm>
              <a:off x="5729284" y="1578332"/>
              <a:ext cx="5447548" cy="52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20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PegDecaf</a:t>
              </a:r>
              <a:r>
                <a:rPr lang="en-US" sz="20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: Leverages Decaf (MPI communications) to execute portion of the workflow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3276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"/>
          <p:cNvSpPr>
            <a:spLocks noGrp="1"/>
          </p:cNvSpPr>
          <p:nvPr>
            <p:ph type="title"/>
          </p:nvPr>
        </p:nvSpPr>
        <p:spPr>
          <a:xfrm>
            <a:off x="2636668" y="3159053"/>
            <a:ext cx="6905964" cy="70273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D75B6"/>
              </a:gs>
              <a:gs pos="100000">
                <a:srgbClr val="119D96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80"/>
              <a:buFont typeface="Roboto Black"/>
              <a:buNone/>
            </a:pPr>
            <a:r>
              <a:rPr lang="en-US" sz="2592" dirty="0"/>
              <a:t>Experimental Results</a:t>
            </a:r>
            <a:endParaRPr sz="2880" dirty="0"/>
          </a:p>
        </p:txBody>
      </p:sp>
      <p:sp>
        <p:nvSpPr>
          <p:cNvPr id="392" name="Google Shape;392;p7"/>
          <p:cNvSpPr txBox="1">
            <a:spLocks noGrp="1"/>
          </p:cNvSpPr>
          <p:nvPr>
            <p:ph type="ftr" idx="11"/>
          </p:nvPr>
        </p:nvSpPr>
        <p:spPr>
          <a:xfrm>
            <a:off x="5029200" y="63880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393" name="Google Shape;393;p7"/>
          <p:cNvSpPr txBox="1">
            <a:spLocks noGrp="1"/>
          </p:cNvSpPr>
          <p:nvPr>
            <p:ph type="sldNum" idx="12"/>
          </p:nvPr>
        </p:nvSpPr>
        <p:spPr>
          <a:xfrm>
            <a:off x="916874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545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grpSp>
        <p:nvGrpSpPr>
          <p:cNvPr id="246" name="Google Shape;246;p4"/>
          <p:cNvGrpSpPr/>
          <p:nvPr/>
        </p:nvGrpSpPr>
        <p:grpSpPr>
          <a:xfrm>
            <a:off x="1443663" y="1764682"/>
            <a:ext cx="5943537" cy="2929717"/>
            <a:chOff x="5798467" y="1423491"/>
            <a:chExt cx="5463258" cy="381355"/>
          </a:xfrm>
        </p:grpSpPr>
        <p:sp>
          <p:nvSpPr>
            <p:cNvPr id="247" name="Google Shape;247;p4"/>
            <p:cNvSpPr/>
            <p:nvPr/>
          </p:nvSpPr>
          <p:spPr>
            <a:xfrm>
              <a:off x="5814177" y="1423491"/>
              <a:ext cx="5447548" cy="1906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Context</a:t>
              </a:r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5806322" y="1518817"/>
              <a:ext cx="5447548" cy="1906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General Approach</a:t>
              </a:r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798467" y="1614160"/>
              <a:ext cx="5447548" cy="1906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Experimental Setup</a:t>
              </a:r>
            </a:p>
          </p:txBody>
        </p:sp>
      </p:grpSp>
      <p:sp>
        <p:nvSpPr>
          <p:cNvPr id="11" name="Google Shape;249;p4">
            <a:extLst>
              <a:ext uri="{FF2B5EF4-FFF2-40B4-BE49-F238E27FC236}">
                <a16:creationId xmlns:a16="http://schemas.microsoft.com/office/drawing/2014/main" id="{10A2D2C8-3A21-5947-882E-CB6BF0AEEC94}"/>
              </a:ext>
            </a:extLst>
          </p:cNvPr>
          <p:cNvSpPr/>
          <p:nvPr/>
        </p:nvSpPr>
        <p:spPr>
          <a:xfrm>
            <a:off x="1460754" y="3961937"/>
            <a:ext cx="4532809" cy="31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Experimental Results</a:t>
            </a:r>
          </a:p>
        </p:txBody>
      </p:sp>
      <p:sp>
        <p:nvSpPr>
          <p:cNvPr id="12" name="Google Shape;249;p4">
            <a:extLst>
              <a:ext uri="{FF2B5EF4-FFF2-40B4-BE49-F238E27FC236}">
                <a16:creationId xmlns:a16="http://schemas.microsoft.com/office/drawing/2014/main" id="{3C280C3F-5B26-5640-AE14-CC0E27FE05BB}"/>
              </a:ext>
            </a:extLst>
          </p:cNvPr>
          <p:cNvSpPr/>
          <p:nvPr/>
        </p:nvSpPr>
        <p:spPr>
          <a:xfrm>
            <a:off x="1460754" y="4694268"/>
            <a:ext cx="4532809" cy="31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SyntheticIO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385997-1105-E54D-B6E0-7198F86E1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48200"/>
            <a:ext cx="4885837" cy="376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D5270F-BE7C-5249-8254-B9D062EBF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5541" y="1548200"/>
            <a:ext cx="4946073" cy="376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7529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Genome – Strong scaling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820CC2-270E-4D45-86F3-D02DEC7E0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800" y="1564200"/>
            <a:ext cx="4375150" cy="33972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499607-DE80-B24E-97FE-167B49AEA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9534" y="1564200"/>
            <a:ext cx="4278491" cy="3397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899003-E91D-CA4E-B43D-1AB5398BD9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6400" y="5513188"/>
            <a:ext cx="7519200" cy="49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751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Genome – Weak scaling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6" name="Google Shape;247;p4">
            <a:extLst>
              <a:ext uri="{FF2B5EF4-FFF2-40B4-BE49-F238E27FC236}">
                <a16:creationId xmlns:a16="http://schemas.microsoft.com/office/drawing/2014/main" id="{76113D49-68F6-9841-A24C-A310011747B0}"/>
              </a:ext>
            </a:extLst>
          </p:cNvPr>
          <p:cNvSpPr/>
          <p:nvPr/>
        </p:nvSpPr>
        <p:spPr>
          <a:xfrm>
            <a:off x="838200" y="1394389"/>
            <a:ext cx="5103017" cy="38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20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Each </a:t>
            </a:r>
            <a:r>
              <a:rPr lang="en-US" sz="2000" b="1" dirty="0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Ind</a:t>
            </a:r>
            <a:r>
              <a:rPr lang="en-US" sz="20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job runs on </a:t>
            </a:r>
            <a:r>
              <a:rPr lang="en-US" sz="2000" b="1" dirty="0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one dedicated </a:t>
            </a:r>
            <a:r>
              <a:rPr lang="en-US" sz="20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node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70AA5A-A28D-084C-846D-AAFF30FA7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200" y="1942172"/>
            <a:ext cx="4450891" cy="34363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394C26-23A1-DF48-A401-C0DBF259C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452" y="2044213"/>
            <a:ext cx="4344313" cy="33343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C180BC-45CB-EB4B-90CC-66DDAA4854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1600" y="5653640"/>
            <a:ext cx="7048800" cy="40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131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"/>
          <p:cNvSpPr>
            <a:spLocks noGrp="1"/>
          </p:cNvSpPr>
          <p:nvPr>
            <p:ph type="title"/>
          </p:nvPr>
        </p:nvSpPr>
        <p:spPr>
          <a:xfrm>
            <a:off x="2636668" y="3159053"/>
            <a:ext cx="6905964" cy="70273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D75B6"/>
              </a:gs>
              <a:gs pos="100000">
                <a:srgbClr val="119D96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80"/>
              <a:buFont typeface="Roboto Black"/>
              <a:buNone/>
            </a:pPr>
            <a:r>
              <a:rPr lang="en-US" sz="2592" dirty="0"/>
              <a:t>Conclusion</a:t>
            </a:r>
            <a:endParaRPr sz="2880" dirty="0"/>
          </a:p>
        </p:txBody>
      </p:sp>
      <p:sp>
        <p:nvSpPr>
          <p:cNvPr id="392" name="Google Shape;392;p7"/>
          <p:cNvSpPr txBox="1">
            <a:spLocks noGrp="1"/>
          </p:cNvSpPr>
          <p:nvPr>
            <p:ph type="ftr" idx="11"/>
          </p:nvPr>
        </p:nvSpPr>
        <p:spPr>
          <a:xfrm>
            <a:off x="5029200" y="63880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393" name="Google Shape;393;p7"/>
          <p:cNvSpPr txBox="1">
            <a:spLocks noGrp="1"/>
          </p:cNvSpPr>
          <p:nvPr>
            <p:ph type="sldNum" idx="12"/>
          </p:nvPr>
        </p:nvSpPr>
        <p:spPr>
          <a:xfrm>
            <a:off x="916874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8731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5" name="Google Shape;430;p67">
            <a:extLst>
              <a:ext uri="{FF2B5EF4-FFF2-40B4-BE49-F238E27FC236}">
                <a16:creationId xmlns:a16="http://schemas.microsoft.com/office/drawing/2014/main" id="{7FC27E81-CB8C-1541-94CC-BA559787BF8E}"/>
              </a:ext>
            </a:extLst>
          </p:cNvPr>
          <p:cNvSpPr/>
          <p:nvPr/>
        </p:nvSpPr>
        <p:spPr>
          <a:xfrm>
            <a:off x="6547384" y="1668736"/>
            <a:ext cx="4578980" cy="3536191"/>
          </a:xfrm>
          <a:prstGeom prst="roundRect">
            <a:avLst>
              <a:gd name="adj" fmla="val 4031"/>
            </a:avLst>
          </a:prstGeom>
          <a:noFill/>
          <a:ln w="12700" cap="flat" cmpd="sng">
            <a:solidFill>
              <a:srgbClr val="119D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431;p67">
            <a:extLst>
              <a:ext uri="{FF2B5EF4-FFF2-40B4-BE49-F238E27FC236}">
                <a16:creationId xmlns:a16="http://schemas.microsoft.com/office/drawing/2014/main" id="{929339DA-11B0-104E-A418-CAF31255441D}"/>
              </a:ext>
            </a:extLst>
          </p:cNvPr>
          <p:cNvSpPr/>
          <p:nvPr/>
        </p:nvSpPr>
        <p:spPr>
          <a:xfrm>
            <a:off x="838200" y="1358637"/>
            <a:ext cx="5070476" cy="651924"/>
          </a:xfrm>
          <a:prstGeom prst="round2SameRect">
            <a:avLst>
              <a:gd name="adj1" fmla="val 25480"/>
              <a:gd name="adj2" fmla="val 0"/>
            </a:avLst>
          </a:prstGeom>
          <a:solidFill>
            <a:srgbClr val="BA083A"/>
          </a:solidFill>
          <a:ln>
            <a:noFill/>
          </a:ln>
        </p:spPr>
        <p:txBody>
          <a:bodyPr spcFirstLastPara="1" wrap="square" lIns="72000" tIns="36000" rIns="72000" bIns="360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Summary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432;p67">
            <a:extLst>
              <a:ext uri="{FF2B5EF4-FFF2-40B4-BE49-F238E27FC236}">
                <a16:creationId xmlns:a16="http://schemas.microsoft.com/office/drawing/2014/main" id="{AA67DE1B-DDC2-174B-868B-7BC23333AF91}"/>
              </a:ext>
            </a:extLst>
          </p:cNvPr>
          <p:cNvSpPr/>
          <p:nvPr/>
        </p:nvSpPr>
        <p:spPr>
          <a:xfrm>
            <a:off x="838200" y="2010561"/>
            <a:ext cx="5070476" cy="3873294"/>
          </a:xfrm>
          <a:prstGeom prst="rect">
            <a:avLst/>
          </a:prstGeom>
          <a:gradFill>
            <a:gsLst>
              <a:gs pos="0">
                <a:srgbClr val="F2F2F2">
                  <a:alpha val="74117"/>
                </a:srgbClr>
              </a:gs>
              <a:gs pos="100000">
                <a:srgbClr val="F2F2F2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434;p67">
            <a:extLst>
              <a:ext uri="{FF2B5EF4-FFF2-40B4-BE49-F238E27FC236}">
                <a16:creationId xmlns:a16="http://schemas.microsoft.com/office/drawing/2014/main" id="{0B01CB65-008E-DE41-B969-C80D6635D106}"/>
              </a:ext>
            </a:extLst>
          </p:cNvPr>
          <p:cNvSpPr/>
          <p:nvPr/>
        </p:nvSpPr>
        <p:spPr>
          <a:xfrm>
            <a:off x="1174750" y="2226937"/>
            <a:ext cx="4472194" cy="2565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BA083A"/>
              </a:buClr>
              <a:buSzPts val="1800"/>
              <a:buFont typeface="Noto Sans Symbols"/>
              <a:buChar char="▪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In situ communications improves the makespan of data-intensive workflows</a:t>
            </a:r>
          </a:p>
          <a:p>
            <a:pPr marL="285750" lvl="0" indent="-285750">
              <a:buClr>
                <a:srgbClr val="BA083A"/>
              </a:buClr>
              <a:buSzPts val="1800"/>
              <a:buFont typeface="Noto Sans Symbols"/>
              <a:buChar char="▪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Larger improvements when communications can be overlapped with computations</a:t>
            </a:r>
          </a:p>
          <a:p>
            <a:pPr marL="285750" lvl="0" indent="-285750">
              <a:buClr>
                <a:srgbClr val="BA083A"/>
              </a:buClr>
              <a:buSzPts val="1800"/>
              <a:buFont typeface="Noto Sans Symbols"/>
              <a:buChar char="▪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Job clustering improve wall time thanks to less submissions</a:t>
            </a:r>
          </a:p>
          <a:p>
            <a:pPr marL="285750" lvl="0" indent="-285750">
              <a:buClr>
                <a:srgbClr val="BA083A"/>
              </a:buClr>
              <a:buSzPts val="1800"/>
              <a:buFont typeface="Noto Sans Symbols"/>
              <a:buChar char="▪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But ... which jobs should be clustered together?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435;p67">
            <a:extLst>
              <a:ext uri="{FF2B5EF4-FFF2-40B4-BE49-F238E27FC236}">
                <a16:creationId xmlns:a16="http://schemas.microsoft.com/office/drawing/2014/main" id="{A8E3464A-5942-4242-A961-6394B669BAB1}"/>
              </a:ext>
            </a:extLst>
          </p:cNvPr>
          <p:cNvSpPr/>
          <p:nvPr/>
        </p:nvSpPr>
        <p:spPr>
          <a:xfrm>
            <a:off x="6882430" y="1358637"/>
            <a:ext cx="3935041" cy="68659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D75B6"/>
              </a:gs>
              <a:gs pos="100000">
                <a:srgbClr val="119D96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Future Work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436;p67">
            <a:extLst>
              <a:ext uri="{FF2B5EF4-FFF2-40B4-BE49-F238E27FC236}">
                <a16:creationId xmlns:a16="http://schemas.microsoft.com/office/drawing/2014/main" id="{5709F96F-DBD6-A446-8F7C-E674365600E3}"/>
              </a:ext>
            </a:extLst>
          </p:cNvPr>
          <p:cNvSpPr/>
          <p:nvPr/>
        </p:nvSpPr>
        <p:spPr>
          <a:xfrm>
            <a:off x="6750052" y="2285948"/>
            <a:ext cx="4156074" cy="2565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Release Decaf support in the next version of Pegasus</a:t>
            </a:r>
          </a:p>
          <a:p>
            <a:pPr lvl="0">
              <a:buClr>
                <a:srgbClr val="119D96"/>
              </a:buClr>
              <a:buSzPts val="1800"/>
            </a:pPr>
            <a:endParaRPr lang="en-US" sz="18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Develop heuristics to determine appropriate clusters</a:t>
            </a:r>
          </a:p>
          <a:p>
            <a:pPr lvl="0">
              <a:buClr>
                <a:srgbClr val="119D96"/>
              </a:buClr>
              <a:buSzPts val="1800"/>
            </a:pPr>
            <a:endParaRPr lang="en-US" sz="18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Extend experiments to larger workflows with in situ components</a:t>
            </a:r>
            <a:b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(e.g., MD)</a:t>
            </a:r>
          </a:p>
        </p:txBody>
      </p:sp>
    </p:spTree>
    <p:extLst>
      <p:ext uri="{BB962C8B-B14F-4D97-AF65-F5344CB8AC3E}">
        <p14:creationId xmlns:p14="http://schemas.microsoft.com/office/powerpoint/2010/main" val="3022561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"/>
          <p:cNvSpPr>
            <a:spLocks noGrp="1"/>
          </p:cNvSpPr>
          <p:nvPr>
            <p:ph type="title"/>
          </p:nvPr>
        </p:nvSpPr>
        <p:spPr>
          <a:xfrm>
            <a:off x="2636668" y="3159053"/>
            <a:ext cx="6905964" cy="70273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D75B6"/>
              </a:gs>
              <a:gs pos="100000">
                <a:srgbClr val="119D96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80"/>
              <a:buFont typeface="Roboto Black"/>
              <a:buNone/>
            </a:pPr>
            <a:r>
              <a:rPr lang="en-US" sz="2592" dirty="0"/>
              <a:t>Context</a:t>
            </a:r>
            <a:endParaRPr sz="2880" dirty="0"/>
          </a:p>
        </p:txBody>
      </p:sp>
      <p:sp>
        <p:nvSpPr>
          <p:cNvPr id="392" name="Google Shape;392;p7"/>
          <p:cNvSpPr txBox="1">
            <a:spLocks noGrp="1"/>
          </p:cNvSpPr>
          <p:nvPr>
            <p:ph type="ftr" idx="11"/>
          </p:nvPr>
        </p:nvSpPr>
        <p:spPr>
          <a:xfrm>
            <a:off x="5029200" y="63880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393" name="Google Shape;393;p7"/>
          <p:cNvSpPr txBox="1">
            <a:spLocks noGrp="1"/>
          </p:cNvSpPr>
          <p:nvPr>
            <p:ph type="sldNum" idx="12"/>
          </p:nvPr>
        </p:nvSpPr>
        <p:spPr>
          <a:xfrm>
            <a:off x="916874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Scientific Workflows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grpSp>
        <p:nvGrpSpPr>
          <p:cNvPr id="246" name="Google Shape;246;p4"/>
          <p:cNvGrpSpPr/>
          <p:nvPr/>
        </p:nvGrpSpPr>
        <p:grpSpPr>
          <a:xfrm>
            <a:off x="781050" y="1764682"/>
            <a:ext cx="4596493" cy="2442381"/>
            <a:chOff x="5737641" y="1423491"/>
            <a:chExt cx="5524084" cy="1460309"/>
          </a:xfrm>
        </p:grpSpPr>
        <p:sp>
          <p:nvSpPr>
            <p:cNvPr id="247" name="Google Shape;247;p4"/>
            <p:cNvSpPr/>
            <p:nvPr/>
          </p:nvSpPr>
          <p:spPr>
            <a:xfrm>
              <a:off x="5814177" y="1423491"/>
              <a:ext cx="5447548" cy="318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Workflows represented as </a:t>
              </a:r>
              <a:r>
                <a:rPr lang="en-US" sz="1600" b="1" dirty="0">
                  <a:solidFill>
                    <a:srgbClr val="2D75B6"/>
                  </a:solidFill>
                  <a:latin typeface="Roboto"/>
                  <a:ea typeface="Roboto"/>
                  <a:cs typeface="Roboto"/>
                  <a:sym typeface="Roboto"/>
                </a:rPr>
                <a:t>directed acyclic graphs </a:t>
              </a: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(DAG) </a:t>
              </a:r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5806324" y="1867094"/>
              <a:ext cx="5447548" cy="5651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Workflow management systems (WMS) execute workflows on distributed resources </a:t>
              </a:r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737641" y="2318654"/>
              <a:ext cx="5447548" cy="5651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Vast majority of WMS uses </a:t>
              </a:r>
              <a:r>
                <a:rPr lang="en-US" sz="1600" b="1" dirty="0">
                  <a:solidFill>
                    <a:srgbClr val="2D75B6"/>
                  </a:solidFill>
                  <a:latin typeface="Roboto"/>
                  <a:ea typeface="Roboto"/>
                  <a:cs typeface="Roboto"/>
                  <a:sym typeface="Roboto"/>
                </a:rPr>
                <a:t>files</a:t>
              </a:r>
              <a:r>
                <a:rPr lang="en-US" sz="1600" dirty="0">
                  <a:solidFill>
                    <a:srgbClr val="2D75B6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to communicate between jobs </a:t>
              </a:r>
            </a:p>
          </p:txBody>
        </p:sp>
      </p:grpSp>
      <p:sp>
        <p:nvSpPr>
          <p:cNvPr id="38" name="Google Shape;249;p4">
            <a:extLst>
              <a:ext uri="{FF2B5EF4-FFF2-40B4-BE49-F238E27FC236}">
                <a16:creationId xmlns:a16="http://schemas.microsoft.com/office/drawing/2014/main" id="{BD70DE43-1105-304F-BE8C-0BC7B1F4114F}"/>
              </a:ext>
            </a:extLst>
          </p:cNvPr>
          <p:cNvSpPr/>
          <p:nvPr/>
        </p:nvSpPr>
        <p:spPr>
          <a:xfrm>
            <a:off x="838200" y="5144190"/>
            <a:ext cx="8240486" cy="31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Set of jobs executed in a given order based on their data dependencies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1E2CC6-55A3-9D4D-BEC9-3DB24FE52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810" y="1439808"/>
            <a:ext cx="5584140" cy="327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948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Why in situ matters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grpSp>
        <p:nvGrpSpPr>
          <p:cNvPr id="246" name="Google Shape;246;p4"/>
          <p:cNvGrpSpPr/>
          <p:nvPr/>
        </p:nvGrpSpPr>
        <p:grpSpPr>
          <a:xfrm>
            <a:off x="781048" y="1782312"/>
            <a:ext cx="4532810" cy="1637135"/>
            <a:chOff x="5737639" y="1434032"/>
            <a:chExt cx="5447549" cy="978849"/>
          </a:xfrm>
        </p:grpSpPr>
        <p:sp>
          <p:nvSpPr>
            <p:cNvPr id="247" name="Google Shape;247;p4"/>
            <p:cNvSpPr/>
            <p:nvPr/>
          </p:nvSpPr>
          <p:spPr>
            <a:xfrm>
              <a:off x="5737640" y="1434032"/>
              <a:ext cx="5447548" cy="1906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From post-processing to iterative processing </a:t>
              </a:r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5737640" y="1754505"/>
              <a:ext cx="5447548" cy="1906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Popular in molecular dynamics for example </a:t>
              </a:r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737639" y="2074978"/>
              <a:ext cx="5447548" cy="3379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Simulations send data every k iterations to some analysis kernels </a:t>
              </a:r>
            </a:p>
          </p:txBody>
        </p:sp>
      </p:grpSp>
      <p:sp>
        <p:nvSpPr>
          <p:cNvPr id="38" name="Google Shape;249;p4">
            <a:extLst>
              <a:ext uri="{FF2B5EF4-FFF2-40B4-BE49-F238E27FC236}">
                <a16:creationId xmlns:a16="http://schemas.microsoft.com/office/drawing/2014/main" id="{BD70DE43-1105-304F-BE8C-0BC7B1F4114F}"/>
              </a:ext>
            </a:extLst>
          </p:cNvPr>
          <p:cNvSpPr/>
          <p:nvPr/>
        </p:nvSpPr>
        <p:spPr>
          <a:xfrm>
            <a:off x="838200" y="5144190"/>
            <a:ext cx="8240486" cy="31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In situ helps overcome I/O bottlenecks (slow filesystems </a:t>
            </a:r>
            <a:r>
              <a:rPr lang="en-US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etc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933151-09E1-DE45-863C-9A8AC6D38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4215" y="1091620"/>
            <a:ext cx="5046406" cy="358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261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Goals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246" name="Google Shape;246;p4"/>
          <p:cNvGrpSpPr/>
          <p:nvPr/>
        </p:nvGrpSpPr>
        <p:grpSpPr>
          <a:xfrm>
            <a:off x="2536104" y="1855014"/>
            <a:ext cx="7920501" cy="1925048"/>
            <a:chOff x="5737638" y="1434032"/>
            <a:chExt cx="5447550" cy="798833"/>
          </a:xfrm>
        </p:grpSpPr>
        <p:sp>
          <p:nvSpPr>
            <p:cNvPr id="247" name="Google Shape;247;p4"/>
            <p:cNvSpPr/>
            <p:nvPr/>
          </p:nvSpPr>
          <p:spPr>
            <a:xfrm>
              <a:off x="5737640" y="1434032"/>
              <a:ext cx="5447548" cy="157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20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WMSs use file-based I/</a:t>
              </a:r>
              <a:r>
                <a:rPr lang="en-US" sz="2000" dirty="0" err="1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Os</a:t>
              </a:r>
              <a:r>
                <a:rPr lang="en-US" sz="20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 with loosely-coupled jobs (HTC model) </a:t>
              </a:r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5737638" y="1765570"/>
              <a:ext cx="5447548" cy="2856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20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In situ frameworks often rely on in-memory computing</a:t>
              </a:r>
              <a:br>
                <a:rPr lang="en-US" sz="20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endParaRPr lang="en-US" sz="20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737639" y="2074978"/>
              <a:ext cx="5447548" cy="157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20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Minimize code modifications of existing workflows </a:t>
              </a:r>
            </a:p>
          </p:txBody>
        </p:sp>
      </p:grpSp>
      <p:sp>
        <p:nvSpPr>
          <p:cNvPr id="38" name="Google Shape;249;p4">
            <a:extLst>
              <a:ext uri="{FF2B5EF4-FFF2-40B4-BE49-F238E27FC236}">
                <a16:creationId xmlns:a16="http://schemas.microsoft.com/office/drawing/2014/main" id="{BD70DE43-1105-304F-BE8C-0BC7B1F4114F}"/>
              </a:ext>
            </a:extLst>
          </p:cNvPr>
          <p:cNvSpPr/>
          <p:nvPr/>
        </p:nvSpPr>
        <p:spPr>
          <a:xfrm>
            <a:off x="1975757" y="4984727"/>
            <a:ext cx="8240486" cy="688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lvl="0" algn="ctr">
              <a:buClr>
                <a:srgbClr val="BA083A"/>
              </a:buClr>
              <a:buSzPts val="1600"/>
            </a:pPr>
            <a:r>
              <a:rPr lang="en-US" sz="20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How to integrate in situ technology with traditional WMS?</a:t>
            </a:r>
          </a:p>
          <a:p>
            <a:pPr lvl="0" algn="ctr">
              <a:buClr>
                <a:srgbClr val="BA083A"/>
              </a:buClr>
              <a:buSzPts val="1600"/>
            </a:pPr>
            <a:r>
              <a:rPr lang="en-US" sz="20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⇒ </a:t>
            </a:r>
            <a:r>
              <a:rPr lang="en-US" sz="2000" b="1" dirty="0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job</a:t>
            </a:r>
            <a:r>
              <a:rPr lang="en-US" sz="2000" b="1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1" dirty="0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clustering</a:t>
            </a:r>
            <a:r>
              <a:rPr lang="en-US" sz="2000" b="1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52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"/>
          <p:cNvSpPr>
            <a:spLocks noGrp="1"/>
          </p:cNvSpPr>
          <p:nvPr>
            <p:ph type="title"/>
          </p:nvPr>
        </p:nvSpPr>
        <p:spPr>
          <a:xfrm>
            <a:off x="2636668" y="3159053"/>
            <a:ext cx="6905964" cy="70273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D75B6"/>
              </a:gs>
              <a:gs pos="100000">
                <a:srgbClr val="119D96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80"/>
              <a:buFont typeface="Roboto Black"/>
              <a:buNone/>
            </a:pPr>
            <a:r>
              <a:rPr lang="en-US" sz="2592" dirty="0"/>
              <a:t>General Approach</a:t>
            </a:r>
            <a:endParaRPr sz="2880" dirty="0"/>
          </a:p>
        </p:txBody>
      </p:sp>
      <p:sp>
        <p:nvSpPr>
          <p:cNvPr id="392" name="Google Shape;392;p7"/>
          <p:cNvSpPr txBox="1">
            <a:spLocks noGrp="1"/>
          </p:cNvSpPr>
          <p:nvPr>
            <p:ph type="ftr" idx="11"/>
          </p:nvPr>
        </p:nvSpPr>
        <p:spPr>
          <a:xfrm>
            <a:off x="5029200" y="63880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393" name="Google Shape;393;p7"/>
          <p:cNvSpPr txBox="1">
            <a:spLocks noGrp="1"/>
          </p:cNvSpPr>
          <p:nvPr>
            <p:ph type="sldNum" idx="12"/>
          </p:nvPr>
        </p:nvSpPr>
        <p:spPr>
          <a:xfrm>
            <a:off x="916874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2848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Pegasus and Decaf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1" name="Google Shape;430;p67">
            <a:extLst>
              <a:ext uri="{FF2B5EF4-FFF2-40B4-BE49-F238E27FC236}">
                <a16:creationId xmlns:a16="http://schemas.microsoft.com/office/drawing/2014/main" id="{AE22F847-5C54-0F49-B848-9AE6C7CE1BB1}"/>
              </a:ext>
            </a:extLst>
          </p:cNvPr>
          <p:cNvSpPr/>
          <p:nvPr/>
        </p:nvSpPr>
        <p:spPr>
          <a:xfrm>
            <a:off x="838200" y="2088289"/>
            <a:ext cx="4960890" cy="3155963"/>
          </a:xfrm>
          <a:prstGeom prst="roundRect">
            <a:avLst>
              <a:gd name="adj" fmla="val 4031"/>
            </a:avLst>
          </a:prstGeom>
          <a:noFill/>
          <a:ln w="12700" cap="flat" cmpd="sng">
            <a:solidFill>
              <a:srgbClr val="119D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435;p67">
            <a:extLst>
              <a:ext uri="{FF2B5EF4-FFF2-40B4-BE49-F238E27FC236}">
                <a16:creationId xmlns:a16="http://schemas.microsoft.com/office/drawing/2014/main" id="{E73EC281-B0F8-F743-BB19-4CC82B68AF0E}"/>
              </a:ext>
            </a:extLst>
          </p:cNvPr>
          <p:cNvSpPr/>
          <p:nvPr/>
        </p:nvSpPr>
        <p:spPr>
          <a:xfrm>
            <a:off x="1297486" y="1705077"/>
            <a:ext cx="3970947" cy="726409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D75B6"/>
              </a:gs>
              <a:gs pos="100000">
                <a:srgbClr val="119D96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Pegasus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436;p67">
            <a:extLst>
              <a:ext uri="{FF2B5EF4-FFF2-40B4-BE49-F238E27FC236}">
                <a16:creationId xmlns:a16="http://schemas.microsoft.com/office/drawing/2014/main" id="{ED78AE14-C8DA-3546-831F-7AB46E1DC908}"/>
              </a:ext>
            </a:extLst>
          </p:cNvPr>
          <p:cNvSpPr/>
          <p:nvPr/>
        </p:nvSpPr>
        <p:spPr>
          <a:xfrm>
            <a:off x="1273334" y="2675612"/>
            <a:ext cx="4241678" cy="2288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Workflow management system, runs static DAGs</a:t>
            </a:r>
          </a:p>
          <a:p>
            <a:pPr marL="285750" lvl="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Well-established WMS (started in 2001)</a:t>
            </a:r>
          </a:p>
          <a:p>
            <a:pPr marL="285750" lvl="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Relies on </a:t>
            </a:r>
            <a:r>
              <a:rPr lang="en-US" sz="18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HTCondor</a:t>
            </a: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for its execution back-end</a:t>
            </a:r>
          </a:p>
          <a:p>
            <a:pPr marL="28575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Pegasus relies on files to synchronize jobs</a:t>
            </a:r>
            <a:endParaRPr sz="1800" b="0" i="0" u="none" strike="noStrike" cap="none" dirty="0">
              <a:solidFill>
                <a:srgbClr val="3F3F3F"/>
              </a:solidFill>
              <a:latin typeface="Roboto" panose="02000000000000000000" pitchFamily="2" charset="0"/>
              <a:ea typeface="Roboto" panose="02000000000000000000" pitchFamily="2" charset="0"/>
              <a:sym typeface="Arial"/>
            </a:endParaRPr>
          </a:p>
        </p:txBody>
      </p:sp>
      <p:sp>
        <p:nvSpPr>
          <p:cNvPr id="19" name="Google Shape;430;p67">
            <a:extLst>
              <a:ext uri="{FF2B5EF4-FFF2-40B4-BE49-F238E27FC236}">
                <a16:creationId xmlns:a16="http://schemas.microsoft.com/office/drawing/2014/main" id="{6730383C-76E7-A74A-8E2C-808EF722C1FC}"/>
              </a:ext>
            </a:extLst>
          </p:cNvPr>
          <p:cNvSpPr/>
          <p:nvPr/>
        </p:nvSpPr>
        <p:spPr>
          <a:xfrm>
            <a:off x="6268866" y="2088289"/>
            <a:ext cx="4960890" cy="3155963"/>
          </a:xfrm>
          <a:prstGeom prst="roundRect">
            <a:avLst>
              <a:gd name="adj" fmla="val 4031"/>
            </a:avLst>
          </a:prstGeom>
          <a:noFill/>
          <a:ln w="127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435;p67">
            <a:extLst>
              <a:ext uri="{FF2B5EF4-FFF2-40B4-BE49-F238E27FC236}">
                <a16:creationId xmlns:a16="http://schemas.microsoft.com/office/drawing/2014/main" id="{3E94ED75-4DDB-3D47-AD80-E02EBE2CC752}"/>
              </a:ext>
            </a:extLst>
          </p:cNvPr>
          <p:cNvSpPr/>
          <p:nvPr/>
        </p:nvSpPr>
        <p:spPr>
          <a:xfrm>
            <a:off x="6728152" y="1705077"/>
            <a:ext cx="3970947" cy="72640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6"/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Decaf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436;p67">
            <a:extLst>
              <a:ext uri="{FF2B5EF4-FFF2-40B4-BE49-F238E27FC236}">
                <a16:creationId xmlns:a16="http://schemas.microsoft.com/office/drawing/2014/main" id="{A5F286C9-8E70-AC49-8186-FE63CDF14AB1}"/>
              </a:ext>
            </a:extLst>
          </p:cNvPr>
          <p:cNvSpPr/>
          <p:nvPr/>
        </p:nvSpPr>
        <p:spPr>
          <a:xfrm>
            <a:off x="6704000" y="2675612"/>
            <a:ext cx="4241678" cy="2288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lvl="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Middleware for building and</a:t>
            </a:r>
            <a:b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executing in situ workflows</a:t>
            </a:r>
            <a:b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(from ANL)</a:t>
            </a:r>
          </a:p>
          <a:p>
            <a:pPr marL="285750" lvl="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Producer/consumer model</a:t>
            </a:r>
            <a:b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using MPI communicators</a:t>
            </a:r>
            <a:b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(point to point)</a:t>
            </a:r>
          </a:p>
          <a:p>
            <a:pPr marL="285750" lvl="0" indent="-285750">
              <a:buClr>
                <a:srgbClr val="119D96"/>
              </a:buClr>
              <a:buSzPts val="1800"/>
              <a:buFont typeface="Montserrat"/>
              <a:buChar char="▶"/>
            </a:pP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Multiple-program-multiple-</a:t>
            </a:r>
            <a:b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8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data (MPMD) model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1920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54867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Black"/>
              <a:buNone/>
            </a:pPr>
            <a:r>
              <a:rPr lang="en-US" dirty="0"/>
              <a:t>Job Clustering</a:t>
            </a:r>
            <a:endParaRPr dirty="0"/>
          </a:p>
        </p:txBody>
      </p:sp>
      <p:sp>
        <p:nvSpPr>
          <p:cNvPr id="244" name="Google Shape;244;p4"/>
          <p:cNvSpPr txBox="1">
            <a:spLocks noGrp="1"/>
          </p:cNvSpPr>
          <p:nvPr>
            <p:ph type="ftr" idx="11"/>
          </p:nvPr>
        </p:nvSpPr>
        <p:spPr>
          <a:xfrm>
            <a:off x="5029200" y="6393431"/>
            <a:ext cx="2133600" cy="36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https://pegasus.isi.edu</a:t>
            </a:r>
            <a:endParaRPr/>
          </a:p>
        </p:txBody>
      </p:sp>
      <p:sp>
        <p:nvSpPr>
          <p:cNvPr id="245" name="Google Shape;245;p4"/>
          <p:cNvSpPr txBox="1">
            <a:spLocks noGrp="1"/>
          </p:cNvSpPr>
          <p:nvPr>
            <p:ph type="sldNum" idx="12"/>
          </p:nvPr>
        </p:nvSpPr>
        <p:spPr>
          <a:xfrm>
            <a:off x="11410950" y="6356350"/>
            <a:ext cx="4081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5" name="Google Shape;246;p4">
            <a:extLst>
              <a:ext uri="{FF2B5EF4-FFF2-40B4-BE49-F238E27FC236}">
                <a16:creationId xmlns:a16="http://schemas.microsoft.com/office/drawing/2014/main" id="{0A20E933-5C8C-C041-AA23-21CE85A353D1}"/>
              </a:ext>
            </a:extLst>
          </p:cNvPr>
          <p:cNvGrpSpPr/>
          <p:nvPr/>
        </p:nvGrpSpPr>
        <p:grpSpPr>
          <a:xfrm>
            <a:off x="1506328" y="1711362"/>
            <a:ext cx="9033272" cy="2817840"/>
            <a:chOff x="5737640" y="1434032"/>
            <a:chExt cx="5447548" cy="136028"/>
          </a:xfrm>
        </p:grpSpPr>
        <p:sp>
          <p:nvSpPr>
            <p:cNvPr id="6" name="Google Shape;247;p4">
              <a:extLst>
                <a:ext uri="{FF2B5EF4-FFF2-40B4-BE49-F238E27FC236}">
                  <a16:creationId xmlns:a16="http://schemas.microsoft.com/office/drawing/2014/main" id="{362CCBBC-67AE-314F-8BBA-64951A591B48}"/>
                </a:ext>
              </a:extLst>
            </p:cNvPr>
            <p:cNvSpPr/>
            <p:nvPr/>
          </p:nvSpPr>
          <p:spPr>
            <a:xfrm>
              <a:off x="5737640" y="1434032"/>
              <a:ext cx="5447548" cy="153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Users express their computations using the </a:t>
              </a:r>
              <a:r>
                <a:rPr lang="en-US" sz="16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Pegasus API</a:t>
              </a:r>
            </a:p>
          </p:txBody>
        </p:sp>
        <p:sp>
          <p:nvSpPr>
            <p:cNvPr id="7" name="Google Shape;248;p4">
              <a:extLst>
                <a:ext uri="{FF2B5EF4-FFF2-40B4-BE49-F238E27FC236}">
                  <a16:creationId xmlns:a16="http://schemas.microsoft.com/office/drawing/2014/main" id="{CED5297F-2EF1-0348-BD09-8F21C4658625}"/>
                </a:ext>
              </a:extLst>
            </p:cNvPr>
            <p:cNvSpPr/>
            <p:nvPr/>
          </p:nvSpPr>
          <p:spPr>
            <a:xfrm>
              <a:off x="5737640" y="1468443"/>
              <a:ext cx="5447548" cy="344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Job clustering:</a:t>
              </a:r>
            </a:p>
          </p:txBody>
        </p:sp>
        <p:sp>
          <p:nvSpPr>
            <p:cNvPr id="8" name="Google Shape;249;p4">
              <a:extLst>
                <a:ext uri="{FF2B5EF4-FFF2-40B4-BE49-F238E27FC236}">
                  <a16:creationId xmlns:a16="http://schemas.microsoft.com/office/drawing/2014/main" id="{6F577DED-DFBE-1248-9EBB-EE02066CDD92}"/>
                </a:ext>
              </a:extLst>
            </p:cNvPr>
            <p:cNvSpPr/>
            <p:nvPr/>
          </p:nvSpPr>
          <p:spPr>
            <a:xfrm>
              <a:off x="5737640" y="1542778"/>
              <a:ext cx="5447548" cy="272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36000" rIns="72000" bIns="36000" anchor="t" anchorCtr="0">
              <a:spAutoFit/>
            </a:bodyPr>
            <a:lstStyle/>
            <a:p>
              <a:pPr marL="285750" lvl="0" indent="-285750">
                <a:buClr>
                  <a:srgbClr val="BA083A"/>
                </a:buClr>
                <a:buSzPts val="1600"/>
                <a:buFont typeface="Montserrat"/>
                <a:buChar char="▶"/>
              </a:pP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Pegasus </a:t>
              </a:r>
              <a:r>
                <a:rPr lang="en-US" sz="1600" b="1" dirty="0">
                  <a:solidFill>
                    <a:srgbClr val="2D74B6"/>
                  </a:solidFill>
                  <a:latin typeface="Roboto"/>
                  <a:ea typeface="Roboto"/>
                  <a:cs typeface="Roboto"/>
                  <a:sym typeface="Roboto"/>
                </a:rPr>
                <a:t>automatically infers </a:t>
              </a:r>
              <a:r>
                <a:rPr lang="en-US" sz="1600" dirty="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rPr>
                <a:t>the correct Decaf/PMC representation and creates the appropriate workflow representation</a:t>
              </a:r>
            </a:p>
          </p:txBody>
        </p:sp>
      </p:grpSp>
      <p:sp>
        <p:nvSpPr>
          <p:cNvPr id="9" name="Google Shape;248;p4">
            <a:extLst>
              <a:ext uri="{FF2B5EF4-FFF2-40B4-BE49-F238E27FC236}">
                <a16:creationId xmlns:a16="http://schemas.microsoft.com/office/drawing/2014/main" id="{79735EDF-A4B9-BF4E-8863-34B085B72356}"/>
              </a:ext>
            </a:extLst>
          </p:cNvPr>
          <p:cNvSpPr/>
          <p:nvPr/>
        </p:nvSpPr>
        <p:spPr>
          <a:xfrm>
            <a:off x="1809928" y="2837707"/>
            <a:ext cx="9033272" cy="81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spAutoFit/>
          </a:bodyPr>
          <a:lstStyle/>
          <a:p>
            <a:pPr marL="28575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Cluster jobs with the </a:t>
            </a:r>
            <a:r>
              <a:rPr lang="en-US" sz="1600" b="1" dirty="0" err="1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pegasus</a:t>
            </a:r>
            <a:r>
              <a:rPr lang="en-US" sz="1600" b="1" dirty="0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en-US" sz="1600" b="1" dirty="0" err="1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mpi</a:t>
            </a:r>
            <a:r>
              <a:rPr lang="en-US" sz="1600" b="1" dirty="0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-cluster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(PMC) engine</a:t>
            </a:r>
          </a:p>
          <a:p>
            <a:pPr>
              <a:buClr>
                <a:srgbClr val="BA083A"/>
              </a:buClr>
              <a:buSzPts val="1600"/>
            </a:pPr>
            <a:endParaRPr lang="en-US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buClr>
                <a:srgbClr val="BA083A"/>
              </a:buClr>
              <a:buSzPts val="1600"/>
              <a:buFont typeface="Montserrat"/>
              <a:buChar char="▶"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Users simply </a:t>
            </a:r>
            <a:r>
              <a:rPr lang="en-US" sz="1600" b="1" dirty="0">
                <a:solidFill>
                  <a:srgbClr val="2D74B6"/>
                </a:solidFill>
                <a:latin typeface="Roboto"/>
                <a:ea typeface="Roboto"/>
                <a:cs typeface="Roboto"/>
                <a:sym typeface="Roboto"/>
              </a:rPr>
              <a:t>annotate the jobs 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that have to be clustered together</a:t>
            </a:r>
          </a:p>
        </p:txBody>
      </p:sp>
    </p:spTree>
    <p:extLst>
      <p:ext uri="{BB962C8B-B14F-4D97-AF65-F5344CB8AC3E}">
        <p14:creationId xmlns:p14="http://schemas.microsoft.com/office/powerpoint/2010/main" val="442496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716</Words>
  <Application>Microsoft Macintosh PowerPoint</Application>
  <PresentationFormat>Widescreen</PresentationFormat>
  <Paragraphs>133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Roboto</vt:lpstr>
      <vt:lpstr>Noto Sans Symbols</vt:lpstr>
      <vt:lpstr>Roboto Black</vt:lpstr>
      <vt:lpstr>Calibri</vt:lpstr>
      <vt:lpstr>Arial</vt:lpstr>
      <vt:lpstr>Montserrat</vt:lpstr>
      <vt:lpstr>Roboto Light</vt:lpstr>
      <vt:lpstr>Office Theme</vt:lpstr>
      <vt:lpstr>Accelerating Scientific Workflows on HPC Platforms with In Situ Processing</vt:lpstr>
      <vt:lpstr>Outline</vt:lpstr>
      <vt:lpstr>Context</vt:lpstr>
      <vt:lpstr>Scientific Workflows</vt:lpstr>
      <vt:lpstr>Why in situ matters</vt:lpstr>
      <vt:lpstr>Goals</vt:lpstr>
      <vt:lpstr>General Approach</vt:lpstr>
      <vt:lpstr>Pegasus and Decaf</vt:lpstr>
      <vt:lpstr>Job Clustering</vt:lpstr>
      <vt:lpstr>Integration</vt:lpstr>
      <vt:lpstr>Experimental Setup</vt:lpstr>
      <vt:lpstr>Platform</vt:lpstr>
      <vt:lpstr>SyntheticIO</vt:lpstr>
      <vt:lpstr>Genome</vt:lpstr>
      <vt:lpstr>Execution time breakdown for Genome</vt:lpstr>
      <vt:lpstr>I/O characteristics for Inds jobs</vt:lpstr>
      <vt:lpstr>Job clustering for Genome</vt:lpstr>
      <vt:lpstr>Execution scenarios</vt:lpstr>
      <vt:lpstr>Experimental Results</vt:lpstr>
      <vt:lpstr>SyntheticIO</vt:lpstr>
      <vt:lpstr>Genome – Strong scaling</vt:lpstr>
      <vt:lpstr>Genome – Weak scaling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Accelerating Scientific Workflows on HPC Platforms with In Situ Processing</dc:title>
  <dc:creator>Dimas Hardjowani</dc:creator>
  <cp:lastModifiedBy>Loic Pottier</cp:lastModifiedBy>
  <cp:revision>27</cp:revision>
  <dcterms:created xsi:type="dcterms:W3CDTF">2020-09-09T15:26:55Z</dcterms:created>
  <dcterms:modified xsi:type="dcterms:W3CDTF">2022-07-07T01:01:59Z</dcterms:modified>
</cp:coreProperties>
</file>